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684" r:id="rId3"/>
    <p:sldMasterId id="2147483691" r:id="rId4"/>
    <p:sldMasterId id="2147483695" r:id="rId5"/>
  </p:sldMasterIdLst>
  <p:notesMasterIdLst>
    <p:notesMasterId r:id="rId9"/>
  </p:notesMasterIdLst>
  <p:sldIdLst>
    <p:sldId id="257" r:id="rId6"/>
    <p:sldId id="472" r:id="rId7"/>
    <p:sldId id="4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70730E-BFAA-90C9-A99B-4BF36DD1C9C7}" name="Francisco Bolanos" initials="FB" userId="aZW7Km0e9XoRCk/1Dl8GHb5yjyNEMzjCWf/sJEga0Lw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989"/>
    <a:srgbClr val="F16E22"/>
    <a:srgbClr val="630235"/>
    <a:srgbClr val="BECE45"/>
    <a:srgbClr val="545454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DAF1B-D42E-4872-9724-AF48EF3C12E9}" v="28" dt="2024-12-19T13:01:12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105" d="100"/>
          <a:sy n="105" d="100"/>
        </p:scale>
        <p:origin x="83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na Nerghes" userId="0e8gQxsIMfiUDzk0Gm5Ifnf76dlfrgDutHfgkCXO3V0=" providerId="None" clId="Web-{BDCDAF1B-D42E-4872-9724-AF48EF3C12E9}"/>
    <pc:docChg chg="modSld">
      <pc:chgData name="Adina Nerghes" userId="0e8gQxsIMfiUDzk0Gm5Ifnf76dlfrgDutHfgkCXO3V0=" providerId="None" clId="Web-{BDCDAF1B-D42E-4872-9724-AF48EF3C12E9}" dt="2024-12-19T13:01:12.122" v="12" actId="20577"/>
      <pc:docMkLst>
        <pc:docMk/>
      </pc:docMkLst>
      <pc:sldChg chg="modSp">
        <pc:chgData name="Adina Nerghes" userId="0e8gQxsIMfiUDzk0Gm5Ifnf76dlfrgDutHfgkCXO3V0=" providerId="None" clId="Web-{BDCDAF1B-D42E-4872-9724-AF48EF3C12E9}" dt="2024-12-19T13:01:12.122" v="12" actId="20577"/>
        <pc:sldMkLst>
          <pc:docMk/>
          <pc:sldMk cId="4107391148" sldId="257"/>
        </pc:sldMkLst>
        <pc:spChg chg="mod">
          <ac:chgData name="Adina Nerghes" userId="0e8gQxsIMfiUDzk0Gm5Ifnf76dlfrgDutHfgkCXO3V0=" providerId="None" clId="Web-{BDCDAF1B-D42E-4872-9724-AF48EF3C12E9}" dt="2024-12-19T13:01:12.122" v="12" actId="20577"/>
          <ac:spMkLst>
            <pc:docMk/>
            <pc:sldMk cId="4107391148" sldId="257"/>
            <ac:spMk id="5" creationId="{1B78528F-804F-4232-11B6-29FC1E51F3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576DE-D732-4259-A8CE-BBED6164965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66899-EB7A-42F9-B241-15BDA3C7D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3EE97D4B-C146-AC49-8E52-265ADC94D4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33" b="7464"/>
          <a:stretch>
            <a:fillRect/>
          </a:stretch>
        </p:blipFill>
        <p:spPr>
          <a:xfrm>
            <a:off x="10194860" y="6226379"/>
            <a:ext cx="1311340" cy="3820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34EC8F-B414-CD43-8557-46C52CEC66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365" y="2775237"/>
            <a:ext cx="5760640" cy="21153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334"/>
              </a:lnSpc>
              <a:defRPr sz="5334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DC66C7C-C4CE-AE42-B4E0-3586F5BA7D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365" y="4965171"/>
            <a:ext cx="5760640" cy="528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3" name="Picture 2" descr="A poster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D419D30E-DC10-90A8-F49C-ED93D9060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-75389"/>
            <a:ext cx="485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6F409-3CC6-8DD0-0C18-B3A432C4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43417"/>
            <a:ext cx="11029958" cy="139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895BC-F7E1-8244-751D-8B5C3FABEE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8800" y="1662201"/>
            <a:ext cx="11029957" cy="456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29969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7D7C-127C-B24E-9678-38A746C25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1504" y="1581728"/>
            <a:ext cx="3024336" cy="369454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6667"/>
              </a:lnSpc>
              <a:defRPr sz="6400" b="1" i="0">
                <a:solidFill>
                  <a:schemeClr val="bg2"/>
                </a:solidFill>
                <a:latin typeface="Oxfam TSTAR PRO Headline" panose="02000806030000020004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5294B-BEC7-6D4B-8CD1-ABFF2E28F8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03846" y="2001307"/>
            <a:ext cx="6480175" cy="2855383"/>
          </a:xfrm>
          <a:prstGeom prst="rect">
            <a:avLst/>
          </a:prstGeom>
        </p:spPr>
        <p:txBody>
          <a:bodyPr/>
          <a:lstStyle>
            <a:lvl3pPr marL="914446" indent="-30481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8410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f 2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7D7C-127C-B24E-9678-38A746C25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18501"/>
            <a:ext cx="12192000" cy="132609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400" b="0" i="0">
                <a:solidFill>
                  <a:schemeClr val="bg2"/>
                </a:solidFill>
                <a:latin typeface="Oxfam TSTAR PRO Headline" panose="02000806030000020004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NL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9576E15-1396-F142-A975-76DBB023B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026870"/>
            <a:ext cx="3600400" cy="4378461"/>
          </a:xfrm>
          <a:prstGeom prst="rect">
            <a:avLst/>
          </a:prstGeom>
        </p:spPr>
        <p:txBody>
          <a:bodyPr/>
          <a:lstStyle>
            <a:lvl3pPr marL="914446" indent="-304815" algn="l" rtl="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683B5FD-2155-00E2-7943-C95602947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1557" y="2026870"/>
            <a:ext cx="3600400" cy="4378461"/>
          </a:xfrm>
          <a:prstGeom prst="rect">
            <a:avLst/>
          </a:prstGeom>
        </p:spPr>
        <p:txBody>
          <a:bodyPr/>
          <a:lstStyle>
            <a:lvl3pPr marL="914446" indent="-304815" algn="l" rtl="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1013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f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7D7C-127C-B24E-9678-38A746C25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18501"/>
            <a:ext cx="12192000" cy="132609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400" b="0" i="0">
                <a:solidFill>
                  <a:schemeClr val="bg2"/>
                </a:solidFill>
                <a:latin typeface="Oxfam TSTAR PRO Headline" panose="02000806030000020004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A3E93B95-791B-6AED-1552-B84EE36B62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0016" y="2026870"/>
            <a:ext cx="3575348" cy="4285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683B5FD-2155-00E2-7943-C95602947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1557" y="2026869"/>
            <a:ext cx="3600400" cy="4282451"/>
          </a:xfrm>
          <a:prstGeom prst="rect">
            <a:avLst/>
          </a:prstGeom>
        </p:spPr>
        <p:txBody>
          <a:bodyPr/>
          <a:lstStyle>
            <a:lvl3pPr marL="914446" indent="-304815" algn="l" rtl="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25412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409F301-E48E-164F-96BD-9D9532F3A4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NL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DFB4051-FE99-E14E-BB30-C20280BAF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397" y="980728"/>
            <a:ext cx="4416491" cy="8160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NL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0582976-70A2-6D49-9197-D2846072A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1397" y="1920363"/>
            <a:ext cx="4416491" cy="4436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 b="0" i="0">
                <a:solidFill>
                  <a:schemeClr val="bg1"/>
                </a:solidFill>
                <a:latin typeface="Oxfam TSTAR PRO" panose="02000806030000020004" pitchFamily="2" charset="0"/>
              </a:defRPr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48018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bje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5893E-B114-7E89-C883-187D4CB900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" y="243417"/>
            <a:ext cx="11029958" cy="139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A0414-7D4B-E5E9-42D8-2E6292587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662201"/>
            <a:ext cx="11029957" cy="456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333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86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282B206-370F-5844-8871-07309B1BA2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3499" y="2180861"/>
            <a:ext cx="2688299" cy="2115312"/>
          </a:xfrm>
        </p:spPr>
        <p:txBody>
          <a:bodyPr anchor="b">
            <a:noAutofit/>
          </a:bodyPr>
          <a:lstStyle>
            <a:lvl1pPr algn="l">
              <a:lnSpc>
                <a:spcPts val="6667"/>
              </a:lnSpc>
              <a:defRPr sz="6667" b="1" i="0">
                <a:latin typeface="Oxfam TSTAR PRO Headline" panose="02000806030000020004" pitchFamily="2" charset="0"/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23AF4EF-A322-E346-A471-1265B262E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33" b="7464"/>
          <a:stretch>
            <a:fillRect/>
          </a:stretch>
        </p:blipFill>
        <p:spPr>
          <a:xfrm>
            <a:off x="10194860" y="6226379"/>
            <a:ext cx="1311340" cy="382088"/>
          </a:xfrm>
          <a:prstGeom prst="rect">
            <a:avLst/>
          </a:prstGeom>
        </p:spPr>
      </p:pic>
      <p:pic>
        <p:nvPicPr>
          <p:cNvPr id="6" name="Picture 5" descr="A poster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69BBB007-C2D8-6F8A-E0EC-DAA3F2D99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90" y="0"/>
            <a:ext cx="485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46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282B206-370F-5844-8871-07309B1BA2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3499" y="2180861"/>
            <a:ext cx="2688299" cy="2115312"/>
          </a:xfrm>
        </p:spPr>
        <p:txBody>
          <a:bodyPr anchor="b">
            <a:noAutofit/>
          </a:bodyPr>
          <a:lstStyle>
            <a:lvl1pPr algn="l">
              <a:lnSpc>
                <a:spcPts val="6667"/>
              </a:lnSpc>
              <a:defRPr sz="6667" b="1" i="0">
                <a:latin typeface="Oxfam TSTAR PRO Headline" panose="02000806030000020004" pitchFamily="2" charset="0"/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23AF4EF-A322-E346-A471-1265B262E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33" b="7464"/>
          <a:stretch>
            <a:fillRect/>
          </a:stretch>
        </p:blipFill>
        <p:spPr>
          <a:xfrm>
            <a:off x="10194860" y="6226379"/>
            <a:ext cx="1311340" cy="382088"/>
          </a:xfrm>
          <a:prstGeom prst="rect">
            <a:avLst/>
          </a:prstGeom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64AB63A-5613-6E0A-87B3-1A87808339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Oxfam TSTAR PRO" panose="02000806030000020004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11948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9981B-B6DB-7846-BD34-FC0DD20B23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022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6C2270-F291-0F62-0067-A3F50BD808D3}"/>
              </a:ext>
            </a:extLst>
          </p:cNvPr>
          <p:cNvSpPr txBox="1">
            <a:spLocks/>
          </p:cNvSpPr>
          <p:nvPr/>
        </p:nvSpPr>
        <p:spPr>
          <a:xfrm>
            <a:off x="1583499" y="2180861"/>
            <a:ext cx="2688299" cy="211531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l" defTabSz="914400" rtl="0" eaLnBrk="1" latinLnBrk="0" hangingPunct="1">
              <a:lnSpc>
                <a:spcPts val="10000"/>
              </a:lnSpc>
              <a:spcBef>
                <a:spcPct val="0"/>
              </a:spcBef>
              <a:buNone/>
              <a:defRPr sz="10000" b="1" i="0" kern="1200">
                <a:solidFill>
                  <a:schemeClr val="tx1"/>
                </a:solidFill>
                <a:latin typeface="Oxfam TSTAR PRO Headline" panose="02000806030000020004" pitchFamily="2" charset="0"/>
                <a:ea typeface="+mj-ea"/>
                <a:cs typeface="+mj-cs"/>
              </a:defRPr>
            </a:lvl1pPr>
          </a:lstStyle>
          <a:p>
            <a:r>
              <a:rPr lang="en-US" sz="6667" dirty="0"/>
              <a:t>Thank </a:t>
            </a:r>
            <a:br>
              <a:rPr lang="en-US" sz="6667" dirty="0"/>
            </a:br>
            <a:r>
              <a:rPr lang="en-US" sz="6667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429014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282B206-370F-5844-8871-07309B1BA2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397" y="2660915"/>
            <a:ext cx="7357872" cy="2883397"/>
          </a:xfrm>
        </p:spPr>
        <p:txBody>
          <a:bodyPr anchor="b">
            <a:noAutofit/>
          </a:bodyPr>
          <a:lstStyle>
            <a:lvl1pPr algn="l">
              <a:lnSpc>
                <a:spcPts val="6667"/>
              </a:lnSpc>
              <a:defRPr sz="6667" b="1" i="0">
                <a:solidFill>
                  <a:schemeClr val="tx2"/>
                </a:solidFill>
                <a:latin typeface="Oxfam TSTAR PRO Headline" panose="020008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08A62C-D31E-5A47-8A95-C4ADB774A5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397" y="5550893"/>
            <a:ext cx="6048672" cy="987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83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743E23-8709-4D43-A159-DF2ED15281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NL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EE97D4B-C146-AC49-8E52-265ADC94D4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33" b="7464"/>
          <a:stretch>
            <a:fillRect/>
          </a:stretch>
        </p:blipFill>
        <p:spPr>
          <a:xfrm>
            <a:off x="10194860" y="6226379"/>
            <a:ext cx="1311340" cy="3820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34EC8F-B414-CD43-8557-46C52CEC66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366" y="2775237"/>
            <a:ext cx="5808645" cy="21153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334"/>
              </a:lnSpc>
              <a:defRPr sz="5334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838D4A3-EDF2-7589-FDD0-925D066C71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366" y="4965171"/>
            <a:ext cx="5808645" cy="528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09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282B206-370F-5844-8871-07309B1BA2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397" y="2660915"/>
            <a:ext cx="7357872" cy="2883397"/>
          </a:xfrm>
        </p:spPr>
        <p:txBody>
          <a:bodyPr anchor="b">
            <a:noAutofit/>
          </a:bodyPr>
          <a:lstStyle>
            <a:lvl1pPr algn="l">
              <a:lnSpc>
                <a:spcPts val="6667"/>
              </a:lnSpc>
              <a:defRPr sz="6667" b="1" i="0">
                <a:latin typeface="Oxfam TSTAR PRO Headline" panose="020008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08A62C-D31E-5A47-8A95-C4ADB774A5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397" y="5550893"/>
            <a:ext cx="6048672" cy="987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38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282B206-370F-5844-8871-07309B1BA2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397" y="2660915"/>
            <a:ext cx="7357872" cy="2883397"/>
          </a:xfrm>
        </p:spPr>
        <p:txBody>
          <a:bodyPr anchor="b">
            <a:noAutofit/>
          </a:bodyPr>
          <a:lstStyle>
            <a:lvl1pPr algn="l">
              <a:lnSpc>
                <a:spcPts val="6667"/>
              </a:lnSpc>
              <a:defRPr sz="6667" b="1" i="0">
                <a:latin typeface="Oxfam TSTAR PRO Headline" panose="020008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08A62C-D31E-5A47-8A95-C4ADB774A5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397" y="5550893"/>
            <a:ext cx="6048672" cy="987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4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282B206-370F-5844-8871-07309B1BA2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397" y="2660915"/>
            <a:ext cx="7357872" cy="2883397"/>
          </a:xfrm>
        </p:spPr>
        <p:txBody>
          <a:bodyPr anchor="b">
            <a:noAutofit/>
          </a:bodyPr>
          <a:lstStyle>
            <a:lvl1pPr algn="l">
              <a:lnSpc>
                <a:spcPts val="6667"/>
              </a:lnSpc>
              <a:defRPr sz="6667" b="1" i="0">
                <a:latin typeface="Oxfam TSTAR PRO Headline" panose="020008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08A62C-D31E-5A47-8A95-C4ADB774A5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397" y="5550893"/>
            <a:ext cx="6048672" cy="987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10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282B206-370F-5844-8871-07309B1BA2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397" y="2660915"/>
            <a:ext cx="7357872" cy="2883397"/>
          </a:xfrm>
        </p:spPr>
        <p:txBody>
          <a:bodyPr anchor="b">
            <a:noAutofit/>
          </a:bodyPr>
          <a:lstStyle>
            <a:lvl1pPr algn="l">
              <a:lnSpc>
                <a:spcPts val="6667"/>
              </a:lnSpc>
              <a:defRPr sz="6667" b="1" i="0">
                <a:latin typeface="Oxfam TSTAR PRO Headline" panose="020008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08A62C-D31E-5A47-8A95-C4ADB774A5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397" y="5550893"/>
            <a:ext cx="6048672" cy="987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1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3EE97D4B-C146-AC49-8E52-265ADC94D4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33" b="7464"/>
          <a:stretch>
            <a:fillRect/>
          </a:stretch>
        </p:blipFill>
        <p:spPr>
          <a:xfrm>
            <a:off x="10194860" y="6226379"/>
            <a:ext cx="1311340" cy="3820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34EC8F-B414-CD43-8557-46C52CEC66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1411" y="4533123"/>
            <a:ext cx="10609179" cy="8838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334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DC66C7C-C4CE-AE42-B4E0-3586F5BA7D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1411" y="5449152"/>
            <a:ext cx="10609179" cy="476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67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7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6F409-3CC6-8DD0-0C18-B3A432C4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43417"/>
            <a:ext cx="11029958" cy="139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895BC-F7E1-8244-751D-8B5C3FABEE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8800" y="1662201"/>
            <a:ext cx="11029957" cy="456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127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7D7C-127C-B24E-9678-38A746C25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1504" y="1581728"/>
            <a:ext cx="3024336" cy="369454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6667"/>
              </a:lnSpc>
              <a:defRPr sz="6400" b="1" i="0">
                <a:latin typeface="Oxfam TSTAR PRO Headline" panose="020008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5294B-BEC7-6D4B-8CD1-ABFF2E28F8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03846" y="2001307"/>
            <a:ext cx="6480175" cy="2855383"/>
          </a:xfrm>
          <a:prstGeom prst="rect">
            <a:avLst/>
          </a:prstGeom>
        </p:spPr>
        <p:txBody>
          <a:bodyPr/>
          <a:lstStyle>
            <a:lvl3pPr marL="914446" indent="-304815">
              <a:buFont typeface="Arial" panose="020B0604020202020204" pitchFamily="34" charset="0"/>
              <a:buChar char="•"/>
              <a:defRPr/>
            </a:lvl3pPr>
          </a:lstStyle>
          <a:p>
            <a:pPr lvl="2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65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f 2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7D7C-127C-B24E-9678-38A746C25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18501"/>
            <a:ext cx="12192000" cy="132609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867" b="0" i="0">
                <a:solidFill>
                  <a:schemeClr val="tx1"/>
                </a:solidFill>
                <a:latin typeface="Oxfam TSTAR PRO Headline" panose="02000806030000020004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NL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9576E15-1396-F142-A975-76DBB023B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026869"/>
            <a:ext cx="3600400" cy="4474472"/>
          </a:xfrm>
          <a:prstGeom prst="rect">
            <a:avLst/>
          </a:prstGeom>
        </p:spPr>
        <p:txBody>
          <a:bodyPr/>
          <a:lstStyle>
            <a:lvl3pPr marL="914446" indent="-304815" algn="l" rtl="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GB" dirty="0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683B5FD-2155-00E2-7943-C95602947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1557" y="2026869"/>
            <a:ext cx="3600400" cy="4474472"/>
          </a:xfrm>
          <a:prstGeom prst="rect">
            <a:avLst/>
          </a:prstGeom>
        </p:spPr>
        <p:txBody>
          <a:bodyPr/>
          <a:lstStyle>
            <a:lvl3pPr marL="914446" indent="-304815" algn="l" rtl="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28569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f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7D7C-127C-B24E-9678-38A746C25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18501"/>
            <a:ext cx="12192000" cy="132609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867" b="0" i="0">
                <a:solidFill>
                  <a:schemeClr val="tx1"/>
                </a:solidFill>
                <a:latin typeface="Oxfam TSTAR PRO Headline" panose="02000806030000020004" pitchFamily="2" charset="0"/>
              </a:defRPr>
            </a:lvl1pPr>
          </a:lstStyle>
          <a:p>
            <a:r>
              <a:rPr lang="en-US" dirty="0"/>
              <a:t>Click to add title</a:t>
            </a:r>
            <a:endParaRPr lang="en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A3E93B95-791B-6AED-1552-B84EE36B62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9990" y="2026869"/>
            <a:ext cx="3360373" cy="447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683B5FD-2155-00E2-7943-C95602947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1557" y="2026869"/>
            <a:ext cx="3600400" cy="4474472"/>
          </a:xfrm>
          <a:prstGeom prst="rect">
            <a:avLst/>
          </a:prstGeom>
        </p:spPr>
        <p:txBody>
          <a:bodyPr/>
          <a:lstStyle>
            <a:lvl3pPr marL="914446" indent="-304815" algn="l" rtl="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</a:lstStyle>
          <a:p>
            <a:pPr lvl="2"/>
            <a:r>
              <a:rPr lang="en-GB" dirty="0"/>
              <a:t>Click to add text</a:t>
            </a:r>
          </a:p>
        </p:txBody>
      </p:sp>
      <p:sp>
        <p:nvSpPr>
          <p:cNvPr id="15" name="Tijdelijke aanduiding voor inhoud 7">
            <a:extLst>
              <a:ext uri="{FF2B5EF4-FFF2-40B4-BE49-F238E27FC236}">
                <a16:creationId xmlns:a16="http://schemas.microsoft.com/office/drawing/2014/main" id="{2CC5A4F5-44F3-A4A1-36D4-2D1E33401A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35693" y="3332989"/>
            <a:ext cx="1152128" cy="960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2318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409F301-E48E-164F-96BD-9D9532F3A4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Oxfam TSTAR PRO" panose="02000806030000020004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NL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DFB4051-FE99-E14E-BB30-C20280BAF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397" y="980728"/>
            <a:ext cx="4416491" cy="8160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/>
            </a:lvl1pPr>
          </a:lstStyle>
          <a:p>
            <a:r>
              <a:rPr lang="en-GB" dirty="0"/>
              <a:t>Click to add title</a:t>
            </a:r>
            <a:endParaRPr lang="en-NL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0582976-70A2-6D49-9197-D2846072A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1397" y="1920363"/>
            <a:ext cx="4416491" cy="4436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 b="0" i="0">
                <a:latin typeface="Oxfam TSTAR PRO" panose="02000806030000020004" pitchFamily="2" charset="0"/>
              </a:defRPr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220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5893E-B114-7E89-C883-187D4CB900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" y="243417"/>
            <a:ext cx="11029958" cy="139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A0414-7D4B-E5E9-42D8-2E6292587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662201"/>
            <a:ext cx="11029957" cy="456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5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ECF4C259-513A-9046-9619-3104BC4B31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033" b="7464"/>
          <a:stretch>
            <a:fillRect/>
          </a:stretch>
        </p:blipFill>
        <p:spPr>
          <a:xfrm>
            <a:off x="10194860" y="6226379"/>
            <a:ext cx="1311340" cy="382088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DA6F3FD-55B9-3686-6610-A38E4AA6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43417"/>
            <a:ext cx="11029958" cy="139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BFDD27-9A58-354E-DFFF-220516B9D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800" y="1662201"/>
            <a:ext cx="11029957" cy="456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Click to edit text</a:t>
            </a:r>
          </a:p>
          <a:p>
            <a:pPr lvl="2"/>
            <a:r>
              <a:rPr lang="en-GB" dirty="0"/>
              <a:t>Click to edit text</a:t>
            </a:r>
          </a:p>
          <a:p>
            <a:pPr lvl="3"/>
            <a:r>
              <a:rPr lang="en-GB" dirty="0"/>
              <a:t>Click to edit text</a:t>
            </a:r>
          </a:p>
          <a:p>
            <a:pPr lvl="4"/>
            <a:r>
              <a:rPr lang="en-GB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09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60963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Oxfam TSTAR PRO Headline" panose="02000806030000020004" pitchFamily="2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b="1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b="1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b="1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b="0" i="0" kern="1200">
          <a:solidFill>
            <a:schemeClr val="tx1"/>
          </a:solidFill>
          <a:latin typeface="Oxfam TSTAR PRO Medium" panose="02000806030000020004" pitchFamily="2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200" b="0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ECF4C259-513A-9046-9619-3104BC4B319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4033" b="7464"/>
          <a:stretch>
            <a:fillRect/>
          </a:stretch>
        </p:blipFill>
        <p:spPr>
          <a:xfrm>
            <a:off x="10194860" y="6226379"/>
            <a:ext cx="1311340" cy="382088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1B1EC52-C601-48AE-128F-0BAED8F8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43417"/>
            <a:ext cx="11029958" cy="139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1C191B2-4EBD-6BE4-FE11-FB77B5A56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800" y="1662201"/>
            <a:ext cx="11029957" cy="456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Click to edit text</a:t>
            </a:r>
          </a:p>
          <a:p>
            <a:pPr lvl="2"/>
            <a:r>
              <a:rPr lang="en-GB" dirty="0"/>
              <a:t>Click to edit text</a:t>
            </a:r>
          </a:p>
          <a:p>
            <a:pPr lvl="3"/>
            <a:r>
              <a:rPr lang="en-GB" dirty="0"/>
              <a:t>Click to edit text</a:t>
            </a:r>
          </a:p>
          <a:p>
            <a:pPr lvl="4"/>
            <a:r>
              <a:rPr lang="en-GB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61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60963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Oxfam TSTAR PRO Headline" panose="02000806030000020004" pitchFamily="2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b="1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b="1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b="1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b="0" i="0" kern="1200">
          <a:solidFill>
            <a:schemeClr val="tx1"/>
          </a:solidFill>
          <a:latin typeface="Oxfam TSTAR PRO Medium" panose="02000806030000020004" pitchFamily="2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200" b="0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CB7234CD-D53E-6BD0-E182-449552B812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72" y="6263269"/>
            <a:ext cx="1442850" cy="38208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532B882-3105-0E59-A471-B0B700D1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43417"/>
            <a:ext cx="11029958" cy="139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1E3272-8BF7-C92E-E54B-F56C643C8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800" y="1662201"/>
            <a:ext cx="11029957" cy="456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Click to edit text</a:t>
            </a:r>
          </a:p>
          <a:p>
            <a:pPr lvl="2"/>
            <a:r>
              <a:rPr lang="en-GB" dirty="0"/>
              <a:t>Click to edit text</a:t>
            </a:r>
          </a:p>
          <a:p>
            <a:pPr lvl="3"/>
            <a:r>
              <a:rPr lang="en-GB" dirty="0"/>
              <a:t>Click to edit text</a:t>
            </a:r>
          </a:p>
          <a:p>
            <a:pPr lvl="4"/>
            <a:r>
              <a:rPr lang="en-GB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17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0963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Oxfam TSTAR PRO Headline" panose="02000806030000020004" pitchFamily="2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b="1" i="0" kern="1200">
          <a:solidFill>
            <a:schemeClr val="bg1"/>
          </a:solidFill>
          <a:latin typeface="Oxfam TSTAR PRO" panose="02000806030000020004" pitchFamily="2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b="1" i="0" kern="1200">
          <a:solidFill>
            <a:schemeClr val="bg1"/>
          </a:solidFill>
          <a:latin typeface="Oxfam TSTAR PRO" panose="02000806030000020004" pitchFamily="2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b="1" i="0" kern="1200">
          <a:solidFill>
            <a:schemeClr val="bg1"/>
          </a:solidFill>
          <a:latin typeface="Oxfam TSTAR PRO" panose="02000806030000020004" pitchFamily="2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b="0" i="0" kern="1200">
          <a:solidFill>
            <a:schemeClr val="bg1"/>
          </a:solidFill>
          <a:latin typeface="Oxfam TSTAR PRO Medium" panose="02000806030000020004" pitchFamily="2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200" b="0" i="0" kern="1200">
          <a:solidFill>
            <a:schemeClr val="bg1"/>
          </a:solidFill>
          <a:latin typeface="Oxfam TSTAR PRO" panose="02000806030000020004" pitchFamily="2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ECF4C259-513A-9046-9619-3104BC4B31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033" b="7464"/>
          <a:stretch>
            <a:fillRect/>
          </a:stretch>
        </p:blipFill>
        <p:spPr>
          <a:xfrm>
            <a:off x="10194860" y="6226379"/>
            <a:ext cx="1311340" cy="382088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1BC2811-27FA-4649-AFD2-9B6BDE89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43417"/>
            <a:ext cx="11029958" cy="139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37117E-1624-5702-4C80-7BE04F99D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800" y="1662201"/>
            <a:ext cx="11029957" cy="456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Click to edit text</a:t>
            </a:r>
          </a:p>
          <a:p>
            <a:pPr lvl="2"/>
            <a:r>
              <a:rPr lang="en-GB" dirty="0"/>
              <a:t>Click to edit text</a:t>
            </a:r>
          </a:p>
          <a:p>
            <a:pPr lvl="3"/>
            <a:r>
              <a:rPr lang="en-GB" dirty="0"/>
              <a:t>Click to edit text</a:t>
            </a:r>
          </a:p>
          <a:p>
            <a:pPr lvl="4"/>
            <a:r>
              <a:rPr lang="en-GB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38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l" defTabSz="60963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Oxfam TSTAR PRO Headline" panose="02000806030000020004" pitchFamily="2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b="1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b="1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b="1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b="0" i="0" kern="1200">
          <a:solidFill>
            <a:schemeClr val="tx1"/>
          </a:solidFill>
          <a:latin typeface="Oxfam TSTAR PRO Medium" panose="02000806030000020004" pitchFamily="2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200" b="0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ECF4C259-513A-9046-9619-3104BC4B31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033" b="7464"/>
          <a:stretch>
            <a:fillRect/>
          </a:stretch>
        </p:blipFill>
        <p:spPr>
          <a:xfrm>
            <a:off x="10194860" y="6226379"/>
            <a:ext cx="1311340" cy="382088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1BC2811-27FA-4649-AFD2-9B6BDE89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43417"/>
            <a:ext cx="11029958" cy="139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C4BAA2-97FE-1EAB-D2B3-5A170762E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800" y="1662201"/>
            <a:ext cx="11029957" cy="456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Click to edit text</a:t>
            </a:r>
          </a:p>
          <a:p>
            <a:pPr lvl="2"/>
            <a:r>
              <a:rPr lang="en-GB" dirty="0"/>
              <a:t>Click to edit text</a:t>
            </a:r>
          </a:p>
          <a:p>
            <a:pPr lvl="3"/>
            <a:r>
              <a:rPr lang="en-GB" dirty="0"/>
              <a:t>Click to edit text</a:t>
            </a:r>
          </a:p>
          <a:p>
            <a:pPr lvl="4"/>
            <a:r>
              <a:rPr lang="en-GB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l" defTabSz="60963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Oxfam TSTAR PRO Headline" panose="02000806030000020004" pitchFamily="2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400" b="1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2133" b="1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867" b="1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tx1"/>
          </a:solidFill>
          <a:latin typeface="Oxfam TSTAR PRO Medium" panose="02000806030000020004" pitchFamily="2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b="0" i="0" kern="1200">
          <a:solidFill>
            <a:schemeClr val="tx1"/>
          </a:solidFill>
          <a:latin typeface="Oxfam TSTAR PRO" panose="02000806030000020004" pitchFamily="2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437A-65F4-F6BC-7C89-9CA4561941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Perception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3D082-D629-8FFE-ED5B-6C6827361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Flash Poll with Dutch Audience – December 6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8528F-804F-4232-11B6-29FC1E51F3B6}"/>
              </a:ext>
            </a:extLst>
          </p:cNvPr>
          <p:cNvSpPr txBox="1"/>
          <p:nvPr/>
        </p:nvSpPr>
        <p:spPr>
          <a:xfrm>
            <a:off x="383365" y="6220573"/>
            <a:ext cx="459700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i="1" dirty="0">
                <a:latin typeface="Oxfam TSTAR PRO Light"/>
              </a:rPr>
              <a:t>Research Team</a:t>
            </a:r>
            <a:r>
              <a:rPr lang="en-US" sz="1400" b="0" i="1" dirty="0">
                <a:latin typeface="Oxfam TSTAR PRO Light"/>
              </a:rPr>
              <a:t>, ONL LINK Unit</a:t>
            </a:r>
          </a:p>
        </p:txBody>
      </p:sp>
    </p:spTree>
    <p:extLst>
      <p:ext uri="{BB962C8B-B14F-4D97-AF65-F5344CB8AC3E}">
        <p14:creationId xmlns:p14="http://schemas.microsoft.com/office/powerpoint/2010/main" val="410739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2D44-F081-2C0F-E5AA-B2B00294D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85A0-3BE7-F204-C370-33F560E5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6002" y="1495686"/>
            <a:ext cx="4185078" cy="4564178"/>
          </a:xfrm>
        </p:spPr>
        <p:txBody>
          <a:bodyPr>
            <a:normAutofit lnSpcReduction="10000"/>
          </a:bodyPr>
          <a:lstStyle/>
          <a:p>
            <a:r>
              <a:rPr lang="en-US" sz="1600" b="0" dirty="0">
                <a:ea typeface="ＭＳ Ｐゴシック"/>
              </a:rPr>
              <a:t>Oxfam Novib conducted an online survey, using , Factsnapp, on public opinions related to the Dutch government's decisions in relation to the ongoing conflict in Gaza </a:t>
            </a:r>
          </a:p>
          <a:p>
            <a:endParaRPr lang="en-US" sz="1600" b="0" dirty="0">
              <a:ea typeface="ＭＳ Ｐゴシック"/>
            </a:endParaRPr>
          </a:p>
          <a:p>
            <a:r>
              <a:rPr lang="en-US" sz="1600" b="0" dirty="0">
                <a:ea typeface="ＭＳ Ｐゴシック"/>
              </a:rPr>
              <a:t>Respondents were asked for their level of agreement with 5 statements related to key issues, reflecting perspectives on international diplomacy, peace efforts, and humanitarian aid.</a:t>
            </a:r>
          </a:p>
          <a:p>
            <a:endParaRPr lang="en-US" sz="1600" b="0" dirty="0">
              <a:ea typeface="ＭＳ Ｐゴシック"/>
            </a:endParaRPr>
          </a:p>
          <a:p>
            <a:r>
              <a:rPr lang="en-US" sz="1600" b="0" dirty="0">
                <a:ea typeface="ＭＳ Ｐゴシック"/>
              </a:rPr>
              <a:t>A total of 1000 people participated in the survey.</a:t>
            </a:r>
          </a:p>
          <a:p>
            <a:endParaRPr lang="en-US" sz="1600" b="0" dirty="0">
              <a:ea typeface="ＭＳ Ｐゴシック"/>
            </a:endParaRPr>
          </a:p>
          <a:p>
            <a:r>
              <a:rPr lang="en-US" sz="1600" b="0" dirty="0">
                <a:ea typeface="ＭＳ Ｐゴシック"/>
              </a:rPr>
              <a:t>The sample was weighted based on age range, gender, and household category, providing a representative snapshot of the Dutch population (16+).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48326F-7F73-3BAE-C609-EBC1EB79DCF7}"/>
              </a:ext>
            </a:extLst>
          </p:cNvPr>
          <p:cNvGrpSpPr/>
          <p:nvPr/>
        </p:nvGrpSpPr>
        <p:grpSpPr>
          <a:xfrm>
            <a:off x="100920" y="1633818"/>
            <a:ext cx="7503851" cy="4287915"/>
            <a:chOff x="352702" y="382077"/>
            <a:chExt cx="7503851" cy="42879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0D2B70-444D-0435-D47A-20DAA622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02" y="382077"/>
              <a:ext cx="7503851" cy="428791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22E1B6-3484-BA7F-96EA-4E2C3B407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7385" y="1975517"/>
              <a:ext cx="1619168" cy="1101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97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5C72-6141-510F-7B52-AE71A5AE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43417"/>
            <a:ext cx="11029958" cy="853863"/>
          </a:xfrm>
        </p:spPr>
        <p:txBody>
          <a:bodyPr>
            <a:normAutofit/>
          </a:bodyPr>
          <a:lstStyle/>
          <a:p>
            <a:r>
              <a:rPr lang="en-US" sz="3200" dirty="0"/>
              <a:t>Results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79BAAD-E75D-67FE-A4CD-F109D1EF5550}"/>
              </a:ext>
            </a:extLst>
          </p:cNvPr>
          <p:cNvSpPr txBox="1">
            <a:spLocks/>
          </p:cNvSpPr>
          <p:nvPr/>
        </p:nvSpPr>
        <p:spPr>
          <a:xfrm>
            <a:off x="603242" y="1187017"/>
            <a:ext cx="11146798" cy="514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b="1" i="0" kern="1200">
                <a:solidFill>
                  <a:schemeClr val="tx1"/>
                </a:solidFill>
                <a:latin typeface="Oxfam TSTAR PRO" panose="02000806030000020004" pitchFamily="2" charset="0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b="1" i="0" kern="1200">
                <a:solidFill>
                  <a:schemeClr val="bg1"/>
                </a:solidFill>
                <a:latin typeface="Oxfam TSTAR PRO" panose="02000806030000020004" pitchFamily="2" charset="0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1" i="0" kern="1200">
                <a:solidFill>
                  <a:schemeClr val="bg1"/>
                </a:solidFill>
                <a:latin typeface="Oxfam TSTAR PRO" panose="02000806030000020004" pitchFamily="2" charset="0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b="0" i="0" kern="1200">
                <a:solidFill>
                  <a:schemeClr val="bg1"/>
                </a:solidFill>
                <a:latin typeface="Oxfam TSTAR PRO Medium" panose="02000806030000020004" pitchFamily="2" charset="0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b="0" i="0" kern="1200">
                <a:solidFill>
                  <a:schemeClr val="bg1"/>
                </a:solidFill>
                <a:latin typeface="Oxfam TSTAR PRO" panose="02000806030000020004" pitchFamily="2" charset="0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The majority of respondents supports actions in favor of immediate ceasefire, international law, and humanitarian aid.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73% of respondents supports UN Ceasefire Resolutions</a:t>
            </a:r>
            <a:r>
              <a:rPr lang="en-US" sz="1600" b="0" dirty="0"/>
              <a:t>:</a:t>
            </a:r>
          </a:p>
          <a:p>
            <a:pPr lvl="1"/>
            <a:r>
              <a:rPr lang="en-US" sz="1334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 out of 10 respondents say that the Dutch government should vote in the United Nations for resolutions calling for a ceasefire in Gaza. (38% strongly agreeing, with 35% agreeing).</a:t>
            </a:r>
          </a:p>
          <a:p>
            <a:r>
              <a:rPr lang="en-US" sz="1600" dirty="0"/>
              <a:t>72% of respondents says the Dutch Government should respect ICJ and ICC Resolutions</a:t>
            </a:r>
            <a:r>
              <a:rPr lang="en-US" sz="1600" b="0" dirty="0"/>
              <a:t>:</a:t>
            </a:r>
          </a:p>
          <a:p>
            <a:pPr lvl="1"/>
            <a:r>
              <a:rPr lang="en-US" sz="1334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 out of 10 respondents believe that the Netherlands should respect and comply with the international law and the rulings of international courts (35% strongly agreeing, with 37% agreeing)</a:t>
            </a:r>
          </a:p>
          <a:p>
            <a:r>
              <a:rPr lang="en-US" sz="1600" dirty="0"/>
              <a:t>70% of respondents demands the Dutch government to call for immediate ceasefire in Gaza</a:t>
            </a:r>
            <a:r>
              <a:rPr lang="en-US" sz="1600" b="0" dirty="0"/>
              <a:t>:</a:t>
            </a:r>
          </a:p>
          <a:p>
            <a:pPr lvl="1"/>
            <a:r>
              <a:rPr lang="en-US" sz="1334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 out of 10 respondents say that the Dutch government should advocate for an immediate ceasefire in Gaza (36% strongly agreeing, with 35% agreeing)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64%</a:t>
            </a:r>
            <a:r>
              <a:rPr lang="en-US" sz="1600" dirty="0"/>
              <a:t> of respondents says the Dutch government should continue supporting Humanitarian Aid to Gaza</a:t>
            </a:r>
            <a:r>
              <a:rPr lang="en-US" sz="1600" b="0" dirty="0"/>
              <a:t>:</a:t>
            </a:r>
          </a:p>
          <a:p>
            <a:pPr lvl="1"/>
            <a:r>
              <a:rPr lang="en-US" sz="1334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out of 10 respondents say that the Dutch government should continue to support international aid organizations in Gaza (27% strongly agreeing, with 37% agreeing)</a:t>
            </a:r>
          </a:p>
          <a:p>
            <a:r>
              <a:rPr lang="en-US" sz="1600" dirty="0"/>
              <a:t>58% of respondents wants a Halting on Arms Exports to Israel</a:t>
            </a:r>
            <a:r>
              <a:rPr lang="en-US" sz="1600" b="0" dirty="0"/>
              <a:t>:</a:t>
            </a:r>
          </a:p>
          <a:p>
            <a:pPr lvl="1"/>
            <a:r>
              <a:rPr lang="en-US" sz="1334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out of 10 respondents wants that the Netherlands stops exporting weapons to Israel  (31% strongly agreeing, with 27% agreeing)</a:t>
            </a:r>
            <a:endParaRPr lang="en-US" sz="16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endParaRPr lang="en-US" sz="1600" b="0" dirty="0"/>
          </a:p>
          <a:p>
            <a:endParaRPr lang="en-US" sz="1600" b="0" dirty="0"/>
          </a:p>
          <a:p>
            <a:endParaRPr lang="en-US" sz="1600" b="0" dirty="0"/>
          </a:p>
          <a:p>
            <a:endParaRPr lang="en-US" sz="16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C7BB1-CF70-DC61-3ACD-8B26646FC8A3}"/>
              </a:ext>
            </a:extLst>
          </p:cNvPr>
          <p:cNvSpPr txBox="1">
            <a:spLocks/>
          </p:cNvSpPr>
          <p:nvPr/>
        </p:nvSpPr>
        <p:spPr>
          <a:xfrm>
            <a:off x="7549634" y="5082361"/>
            <a:ext cx="4931863" cy="514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b="1" i="0" kern="1200">
                <a:solidFill>
                  <a:schemeClr val="tx1"/>
                </a:solidFill>
                <a:latin typeface="Oxfam TSTAR PRO" panose="02000806030000020004" pitchFamily="2" charset="0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b="1" i="0" kern="1200">
                <a:solidFill>
                  <a:schemeClr val="bg1"/>
                </a:solidFill>
                <a:latin typeface="Oxfam TSTAR PRO" panose="02000806030000020004" pitchFamily="2" charset="0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1" i="0" kern="1200">
                <a:solidFill>
                  <a:schemeClr val="bg1"/>
                </a:solidFill>
                <a:latin typeface="Oxfam TSTAR PRO" panose="02000806030000020004" pitchFamily="2" charset="0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b="0" i="0" kern="1200">
                <a:solidFill>
                  <a:schemeClr val="bg1"/>
                </a:solidFill>
                <a:latin typeface="Oxfam TSTAR PRO Medium" panose="02000806030000020004" pitchFamily="2" charset="0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b="0" i="0" kern="1200">
                <a:solidFill>
                  <a:schemeClr val="bg1"/>
                </a:solidFill>
                <a:latin typeface="Oxfam TSTAR PRO" panose="02000806030000020004" pitchFamily="2" charset="0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58428453"/>
      </p:ext>
    </p:extLst>
  </p:cSld>
  <p:clrMapOvr>
    <a:masterClrMapping/>
  </p:clrMapOvr>
</p:sld>
</file>

<file path=ppt/theme/theme1.xml><?xml version="1.0" encoding="utf-8"?>
<a:theme xmlns:a="http://schemas.openxmlformats.org/drawingml/2006/main" name="ONL New Brand">
  <a:themeElements>
    <a:clrScheme name="Oxfam kleuren">
      <a:dk1>
        <a:srgbClr val="000000"/>
      </a:dk1>
      <a:lt1>
        <a:srgbClr val="FFFFFF"/>
      </a:lt1>
      <a:dk2>
        <a:srgbClr val="44831A"/>
      </a:dk2>
      <a:lt2>
        <a:srgbClr val="EAEADE"/>
      </a:lt2>
      <a:accent1>
        <a:srgbClr val="FF1D34"/>
      </a:accent1>
      <a:accent2>
        <a:srgbClr val="FBC33A"/>
      </a:accent2>
      <a:accent3>
        <a:srgbClr val="0B9CDA"/>
      </a:accent3>
      <a:accent4>
        <a:srgbClr val="53287D"/>
      </a:accent4>
      <a:accent5>
        <a:srgbClr val="BECE45"/>
      </a:accent5>
      <a:accent6>
        <a:srgbClr val="336114"/>
      </a:accent6>
      <a:hlink>
        <a:srgbClr val="065E83"/>
      </a:hlink>
      <a:folHlink>
        <a:srgbClr val="6302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L New Brand" id="{B0580A15-4EFF-445F-BB8C-28B4E1A9D216}" vid="{7E8E982B-C2E3-4E05-A81C-3F3CC6B4B932}"/>
    </a:ext>
  </a:extLst>
</a:theme>
</file>

<file path=ppt/theme/theme2.xml><?xml version="1.0" encoding="utf-8"?>
<a:theme xmlns:a="http://schemas.openxmlformats.org/drawingml/2006/main" name="Content slides green">
  <a:themeElements>
    <a:clrScheme name="Oxfam colors">
      <a:dk1>
        <a:srgbClr val="000000"/>
      </a:dk1>
      <a:lt1>
        <a:srgbClr val="FFFFFF"/>
      </a:lt1>
      <a:dk2>
        <a:srgbClr val="44831A"/>
      </a:dk2>
      <a:lt2>
        <a:srgbClr val="EAEADE"/>
      </a:lt2>
      <a:accent1>
        <a:srgbClr val="FF1D34"/>
      </a:accent1>
      <a:accent2>
        <a:srgbClr val="FBC33A"/>
      </a:accent2>
      <a:accent3>
        <a:srgbClr val="0B9CDA"/>
      </a:accent3>
      <a:accent4>
        <a:srgbClr val="53287D"/>
      </a:accent4>
      <a:accent5>
        <a:srgbClr val="065E83"/>
      </a:accent5>
      <a:accent6>
        <a:srgbClr val="336114"/>
      </a:accent6>
      <a:hlink>
        <a:srgbClr val="E43989"/>
      </a:hlink>
      <a:folHlink>
        <a:srgbClr val="BECE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A585D7-DA83-2048-B023-4E27D557EE77}" vid="{9EE0DAE7-F6F6-3B48-AE78-CDAB5343EFA3}"/>
    </a:ext>
  </a:extLst>
</a:theme>
</file>

<file path=ppt/theme/theme3.xml><?xml version="1.0" encoding="utf-8"?>
<a:theme xmlns:a="http://schemas.openxmlformats.org/drawingml/2006/main" name="Content beige">
  <a:themeElements>
    <a:clrScheme name="Oxfam colors">
      <a:dk1>
        <a:srgbClr val="000000"/>
      </a:dk1>
      <a:lt1>
        <a:srgbClr val="FFFFFF"/>
      </a:lt1>
      <a:dk2>
        <a:srgbClr val="44831A"/>
      </a:dk2>
      <a:lt2>
        <a:srgbClr val="EAEADE"/>
      </a:lt2>
      <a:accent1>
        <a:srgbClr val="FF1D34"/>
      </a:accent1>
      <a:accent2>
        <a:srgbClr val="FBC33A"/>
      </a:accent2>
      <a:accent3>
        <a:srgbClr val="0B9CDA"/>
      </a:accent3>
      <a:accent4>
        <a:srgbClr val="53287D"/>
      </a:accent4>
      <a:accent5>
        <a:srgbClr val="065E83"/>
      </a:accent5>
      <a:accent6>
        <a:srgbClr val="336114"/>
      </a:accent6>
      <a:hlink>
        <a:srgbClr val="E43989"/>
      </a:hlink>
      <a:folHlink>
        <a:srgbClr val="BECE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A585D7-DA83-2048-B023-4E27D557EE77}" vid="{9EE0DAE7-F6F6-3B48-AE78-CDAB5343EFA3}"/>
    </a:ext>
  </a:extLst>
</a:theme>
</file>

<file path=ppt/theme/theme4.xml><?xml version="1.0" encoding="utf-8"?>
<a:theme xmlns:a="http://schemas.openxmlformats.org/drawingml/2006/main" name="Title slides - end of presentation">
  <a:themeElements>
    <a:clrScheme name="Oxfam kleuren">
      <a:dk1>
        <a:srgbClr val="000000"/>
      </a:dk1>
      <a:lt1>
        <a:srgbClr val="FFFFFF"/>
      </a:lt1>
      <a:dk2>
        <a:srgbClr val="44831A"/>
      </a:dk2>
      <a:lt2>
        <a:srgbClr val="EAEADE"/>
      </a:lt2>
      <a:accent1>
        <a:srgbClr val="FF1D34"/>
      </a:accent1>
      <a:accent2>
        <a:srgbClr val="FBC33A"/>
      </a:accent2>
      <a:accent3>
        <a:srgbClr val="0B9CDA"/>
      </a:accent3>
      <a:accent4>
        <a:srgbClr val="53287D"/>
      </a:accent4>
      <a:accent5>
        <a:srgbClr val="BECE45"/>
      </a:accent5>
      <a:accent6>
        <a:srgbClr val="336114"/>
      </a:accent6>
      <a:hlink>
        <a:srgbClr val="065E83"/>
      </a:hlink>
      <a:folHlink>
        <a:srgbClr val="6302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A585D7-DA83-2048-B023-4E27D557EE77}" vid="{9EE0DAE7-F6F6-3B48-AE78-CDAB5343EFA3}"/>
    </a:ext>
  </a:extLst>
</a:theme>
</file>

<file path=ppt/theme/theme5.xml><?xml version="1.0" encoding="utf-8"?>
<a:theme xmlns:a="http://schemas.openxmlformats.org/drawingml/2006/main" name="Section divider">
  <a:themeElements>
    <a:clrScheme name="Oxfam kleuren">
      <a:dk1>
        <a:srgbClr val="000000"/>
      </a:dk1>
      <a:lt1>
        <a:srgbClr val="FFFFFF"/>
      </a:lt1>
      <a:dk2>
        <a:srgbClr val="44831A"/>
      </a:dk2>
      <a:lt2>
        <a:srgbClr val="EAEADE"/>
      </a:lt2>
      <a:accent1>
        <a:srgbClr val="FF1D34"/>
      </a:accent1>
      <a:accent2>
        <a:srgbClr val="FBC33A"/>
      </a:accent2>
      <a:accent3>
        <a:srgbClr val="0B9CDA"/>
      </a:accent3>
      <a:accent4>
        <a:srgbClr val="53287D"/>
      </a:accent4>
      <a:accent5>
        <a:srgbClr val="BECE45"/>
      </a:accent5>
      <a:accent6>
        <a:srgbClr val="336114"/>
      </a:accent6>
      <a:hlink>
        <a:srgbClr val="065E83"/>
      </a:hlink>
      <a:folHlink>
        <a:srgbClr val="6302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A585D7-DA83-2048-B023-4E27D557EE77}" vid="{9EE0DAE7-F6F6-3B48-AE78-CDAB5343EFA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ONL New Brand</Template>
  <TotalTime>7130</TotalTime>
  <Words>360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ONL New Brand</vt:lpstr>
      <vt:lpstr>Content slides green</vt:lpstr>
      <vt:lpstr>Content beige</vt:lpstr>
      <vt:lpstr>Title slides - end of presentation</vt:lpstr>
      <vt:lpstr>Section divider</vt:lpstr>
      <vt:lpstr>Perception research</vt:lpstr>
      <vt:lpstr>Methodology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Marieke Meeske</dc:creator>
  <cp:lastModifiedBy>Adina Nerghes</cp:lastModifiedBy>
  <cp:revision>416</cp:revision>
  <dcterms:created xsi:type="dcterms:W3CDTF">2022-10-27T12:25:28Z</dcterms:created>
  <dcterms:modified xsi:type="dcterms:W3CDTF">2024-12-19T13:01:13Z</dcterms:modified>
</cp:coreProperties>
</file>